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sldIdLst>
    <p:sldId id="256" r:id="rId5"/>
    <p:sldId id="273" r:id="rId6"/>
    <p:sldId id="271" r:id="rId7"/>
    <p:sldId id="287" r:id="rId8"/>
    <p:sldId id="268" r:id="rId9"/>
    <p:sldId id="289" r:id="rId10"/>
    <p:sldId id="286" r:id="rId11"/>
    <p:sldId id="276" r:id="rId12"/>
    <p:sldId id="283" r:id="rId13"/>
    <p:sldId id="284" r:id="rId14"/>
    <p:sldId id="277" r:id="rId15"/>
    <p:sldId id="279" r:id="rId16"/>
    <p:sldId id="280" r:id="rId17"/>
    <p:sldId id="281" r:id="rId18"/>
    <p:sldId id="282" r:id="rId19"/>
    <p:sldId id="285" r:id="rId20"/>
    <p:sldId id="288" r:id="rId21"/>
    <p:sldId id="275" r:id="rId22"/>
    <p:sldId id="259" r:id="rId23"/>
    <p:sldId id="29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883" autoAdjust="0"/>
  </p:normalViewPr>
  <p:slideViewPr>
    <p:cSldViewPr snapToGrid="0">
      <p:cViewPr>
        <p:scale>
          <a:sx n="66" d="100"/>
          <a:sy n="66" d="100"/>
        </p:scale>
        <p:origin x="668" y="80"/>
      </p:cViewPr>
      <p:guideLst/>
    </p:cSldViewPr>
  </p:slideViewPr>
  <p:notesTextViewPr>
    <p:cViewPr>
      <p:scale>
        <a:sx n="1" d="1"/>
        <a:sy n="1" d="1"/>
      </p:scale>
      <p:origin x="0" y="0"/>
    </p:cViewPr>
  </p:notesTextViewPr>
  <p:notesViewPr>
    <p:cSldViewPr snapToGrid="0">
      <p:cViewPr varScale="1">
        <p:scale>
          <a:sx n="51" d="100"/>
          <a:sy n="51" d="100"/>
        </p:scale>
        <p:origin x="2692" y="5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DD3946-57AC-4293-B17D-7A132967440A}" type="datetimeFigureOut">
              <a:rPr lang="en-US" smtClean="0"/>
              <a:t>11/24/2022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CA2BB7-0952-4F85-8253-F7E61501D214}" type="slidenum">
              <a:rPr lang="en-US" smtClean="0"/>
              <a:t>‹#›</a:t>
            </a:fld>
            <a:endParaRPr lang="en-US"/>
          </a:p>
        </p:txBody>
      </p:sp>
    </p:spTree>
    <p:extLst>
      <p:ext uri="{BB962C8B-B14F-4D97-AF65-F5344CB8AC3E}">
        <p14:creationId xmlns:p14="http://schemas.microsoft.com/office/powerpoint/2010/main" val="1522154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eta.nextjs.org/docs/routing/fundamental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beta.nextjs.org/docs/optimizing/image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eta.nextjs.org/docs/routing/fundamental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eta.nextjs.org/docs/routing/fundamental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eta.nextjs.org/docs/rendering/fundamental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beta.nextjs.org/docs/routing/fundamental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eta.nextjs.org/docs/rendering/fundamental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beta.nextjs.org/docs/routing/fundamentals"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eta.nextjs.org/docs/rendering/fundamental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eta.nextjs.org/docs/routing/fundamental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eta.nextjs.org/docs/rendering/fundamental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beta.nextjs.org/docs/routing/fundamental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CA2BB7-0952-4F85-8253-F7E61501D214}" type="slidenum">
              <a:rPr lang="en-US" smtClean="0"/>
              <a:t>1</a:t>
            </a:fld>
            <a:endParaRPr lang="en-US"/>
          </a:p>
        </p:txBody>
      </p:sp>
    </p:spTree>
    <p:extLst>
      <p:ext uri="{BB962C8B-B14F-4D97-AF65-F5344CB8AC3E}">
        <p14:creationId xmlns:p14="http://schemas.microsoft.com/office/powerpoint/2010/main" val="306831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Basically web browser will initially load an empty HTML file.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and styles which are loaded after, are responsible for rendering the full user friendly page in the web browser.</a:t>
            </a:r>
            <a:endParaRPr lang="en-US" dirty="0"/>
          </a:p>
        </p:txBody>
      </p:sp>
      <p:sp>
        <p:nvSpPr>
          <p:cNvPr id="4" name="Slide Number Placeholder 3"/>
          <p:cNvSpPr>
            <a:spLocks noGrp="1"/>
          </p:cNvSpPr>
          <p:nvPr>
            <p:ph type="sldNum" sz="quarter" idx="10"/>
          </p:nvPr>
        </p:nvSpPr>
        <p:spPr/>
        <p:txBody>
          <a:bodyPr/>
          <a:lstStyle/>
          <a:p>
            <a:fld id="{7BCA2BB7-0952-4F85-8253-F7E61501D214}" type="slidenum">
              <a:rPr lang="en-US" smtClean="0"/>
              <a:t>11</a:t>
            </a:fld>
            <a:endParaRPr lang="en-US"/>
          </a:p>
        </p:txBody>
      </p:sp>
    </p:spTree>
    <p:extLst>
      <p:ext uri="{BB962C8B-B14F-4D97-AF65-F5344CB8AC3E}">
        <p14:creationId xmlns:p14="http://schemas.microsoft.com/office/powerpoint/2010/main" val="3660150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 like CSR, Each page will initiate a request to App Server, where it dynamically renders and serves full HTML for that page. Since it requests and renders the page each time user requests, page serve time is more than a CSR application.</a:t>
            </a:r>
            <a:endParaRPr lang="en-US" dirty="0"/>
          </a:p>
        </p:txBody>
      </p:sp>
      <p:sp>
        <p:nvSpPr>
          <p:cNvPr id="4" name="Slide Number Placeholder 3"/>
          <p:cNvSpPr>
            <a:spLocks noGrp="1"/>
          </p:cNvSpPr>
          <p:nvPr>
            <p:ph type="sldNum" sz="quarter" idx="10"/>
          </p:nvPr>
        </p:nvSpPr>
        <p:spPr/>
        <p:txBody>
          <a:bodyPr/>
          <a:lstStyle/>
          <a:p>
            <a:fld id="{7BCA2BB7-0952-4F85-8253-F7E61501D214}" type="slidenum">
              <a:rPr lang="en-US" smtClean="0"/>
              <a:t>12</a:t>
            </a:fld>
            <a:endParaRPr lang="en-US"/>
          </a:p>
        </p:txBody>
      </p:sp>
    </p:spTree>
    <p:extLst>
      <p:ext uri="{BB962C8B-B14F-4D97-AF65-F5344CB8AC3E}">
        <p14:creationId xmlns:p14="http://schemas.microsoft.com/office/powerpoint/2010/main" val="1120222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To avoid the rendering in each request, why don't we generate those files in the build time, so that we can instantly serve the pages when user requests it. To avoid the rendering in each request, why don't we generate those files in the build time, so that we can instantly serve the pages when user requests it.</a:t>
            </a:r>
            <a:endParaRPr lang="en-US" dirty="0"/>
          </a:p>
        </p:txBody>
      </p:sp>
      <p:sp>
        <p:nvSpPr>
          <p:cNvPr id="4" name="Slide Number Placeholder 3"/>
          <p:cNvSpPr>
            <a:spLocks noGrp="1"/>
          </p:cNvSpPr>
          <p:nvPr>
            <p:ph type="sldNum" sz="quarter" idx="10"/>
          </p:nvPr>
        </p:nvSpPr>
        <p:spPr/>
        <p:txBody>
          <a:bodyPr/>
          <a:lstStyle/>
          <a:p>
            <a:fld id="{7BCA2BB7-0952-4F85-8253-F7E61501D214}" type="slidenum">
              <a:rPr lang="en-US" smtClean="0"/>
              <a:t>13</a:t>
            </a:fld>
            <a:endParaRPr lang="en-US"/>
          </a:p>
        </p:txBody>
      </p:sp>
    </p:spTree>
    <p:extLst>
      <p:ext uri="{BB962C8B-B14F-4D97-AF65-F5344CB8AC3E}">
        <p14:creationId xmlns:p14="http://schemas.microsoft.com/office/powerpoint/2010/main" val="228734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ISR is the next improvement to SSG, where it periodically builds and revalidates the new pages so that content never gets too much </a:t>
            </a:r>
            <a:r>
              <a:rPr lang="en-US" sz="1200" b="0" i="0" kern="1200" dirty="0" err="1" smtClean="0">
                <a:solidFill>
                  <a:schemeClr val="tx1"/>
                </a:solidFill>
                <a:effectLst/>
                <a:latin typeface="+mn-lt"/>
                <a:ea typeface="+mn-ea"/>
                <a:cs typeface="+mn-cs"/>
              </a:rPr>
              <a:t>out-dated</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BCA2BB7-0952-4F85-8253-F7E61501D214}" type="slidenum">
              <a:rPr lang="en-US" smtClean="0"/>
              <a:t>14</a:t>
            </a:fld>
            <a:endParaRPr lang="en-US"/>
          </a:p>
        </p:txBody>
      </p:sp>
    </p:spTree>
    <p:extLst>
      <p:ext uri="{BB962C8B-B14F-4D97-AF65-F5344CB8AC3E}">
        <p14:creationId xmlns:p14="http://schemas.microsoft.com/office/powerpoint/2010/main" val="809798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ISR is the next improvement to SSG, where it periodically builds and revalidates the new pages so that content never gets too much </a:t>
            </a:r>
            <a:r>
              <a:rPr lang="en-US" sz="1200" b="0" i="0" kern="1200" dirty="0" err="1" smtClean="0">
                <a:solidFill>
                  <a:schemeClr val="tx1"/>
                </a:solidFill>
                <a:effectLst/>
                <a:latin typeface="+mn-lt"/>
                <a:ea typeface="+mn-ea"/>
                <a:cs typeface="+mn-cs"/>
              </a:rPr>
              <a:t>out-dated</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BCA2BB7-0952-4F85-8253-F7E61501D214}" type="slidenum">
              <a:rPr lang="en-US" smtClean="0"/>
              <a:t>15</a:t>
            </a:fld>
            <a:endParaRPr lang="en-US"/>
          </a:p>
        </p:txBody>
      </p:sp>
    </p:spTree>
    <p:extLst>
      <p:ext uri="{BB962C8B-B14F-4D97-AF65-F5344CB8AC3E}">
        <p14:creationId xmlns:p14="http://schemas.microsoft.com/office/powerpoint/2010/main" val="103183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ISR is the next improvement to SSG, where it periodically builds and revalidates the new pages so that content never gets too much </a:t>
            </a:r>
            <a:r>
              <a:rPr lang="en-US" sz="1200" b="0" i="0" kern="1200" dirty="0" err="1" smtClean="0">
                <a:solidFill>
                  <a:schemeClr val="tx1"/>
                </a:solidFill>
                <a:effectLst/>
                <a:latin typeface="+mn-lt"/>
                <a:ea typeface="+mn-ea"/>
                <a:cs typeface="+mn-cs"/>
              </a:rPr>
              <a:t>out-dated</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BCA2BB7-0952-4F85-8253-F7E61501D214}" type="slidenum">
              <a:rPr lang="en-US" smtClean="0"/>
              <a:t>16</a:t>
            </a:fld>
            <a:endParaRPr lang="en-US"/>
          </a:p>
        </p:txBody>
      </p:sp>
    </p:spTree>
    <p:extLst>
      <p:ext uri="{BB962C8B-B14F-4D97-AF65-F5344CB8AC3E}">
        <p14:creationId xmlns:p14="http://schemas.microsoft.com/office/powerpoint/2010/main" val="1898479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is no configuration necessary to make a </a:t>
            </a:r>
            <a:r>
              <a:rPr lang="en-US" sz="1200" b="0" i="0" u="none" strike="noStrike" kern="1200" dirty="0" smtClean="0">
                <a:solidFill>
                  <a:schemeClr val="tx1"/>
                </a:solidFill>
                <a:effectLst/>
                <a:latin typeface="+mn-lt"/>
                <a:ea typeface="+mn-ea"/>
                <a:cs typeface="+mn-cs"/>
                <a:hlinkClick r:id="rId3"/>
              </a:rPr>
              <a:t>route</a:t>
            </a:r>
            <a:r>
              <a:rPr lang="en-US" sz="1200" b="0" i="0" kern="1200" dirty="0" smtClean="0">
                <a:solidFill>
                  <a:schemeClr val="tx1"/>
                </a:solidFill>
                <a:effectLst/>
                <a:latin typeface="+mn-lt"/>
                <a:ea typeface="+mn-ea"/>
                <a:cs typeface="+mn-cs"/>
              </a:rPr>
              <a:t>, just simply create a new folder in the /pages directory, and a route is made</a:t>
            </a:r>
            <a:endParaRPr lang="en-US" dirty="0"/>
          </a:p>
        </p:txBody>
      </p:sp>
      <p:sp>
        <p:nvSpPr>
          <p:cNvPr id="4" name="Slide Number Placeholder 3"/>
          <p:cNvSpPr>
            <a:spLocks noGrp="1"/>
          </p:cNvSpPr>
          <p:nvPr>
            <p:ph type="sldNum" sz="quarter" idx="10"/>
          </p:nvPr>
        </p:nvSpPr>
        <p:spPr/>
        <p:txBody>
          <a:bodyPr/>
          <a:lstStyle/>
          <a:p>
            <a:fld id="{7BCA2BB7-0952-4F85-8253-F7E61501D214}" type="slidenum">
              <a:rPr lang="en-US" smtClean="0"/>
              <a:t>17</a:t>
            </a:fld>
            <a:endParaRPr lang="en-US"/>
          </a:p>
        </p:txBody>
      </p:sp>
    </p:spTree>
    <p:extLst>
      <p:ext uri="{BB962C8B-B14F-4D97-AF65-F5344CB8AC3E}">
        <p14:creationId xmlns:p14="http://schemas.microsoft.com/office/powerpoint/2010/main" val="1647992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last major upgrade to come with this version update is still as impactful and useful as the others - an improved and innovative component toolkit. Starting with the </a:t>
            </a:r>
            <a:r>
              <a:rPr lang="en-US" sz="1200" b="0" i="0" u="none" strike="noStrike" kern="1200" dirty="0" smtClean="0">
                <a:solidFill>
                  <a:schemeClr val="tx1"/>
                </a:solidFill>
                <a:effectLst/>
                <a:latin typeface="+mn-lt"/>
                <a:ea typeface="+mn-ea"/>
                <a:cs typeface="+mn-cs"/>
                <a:hlinkClick r:id="rId3"/>
              </a:rPr>
              <a:t>next/image component</a:t>
            </a:r>
            <a:r>
              <a:rPr lang="en-US" sz="1200" b="0" i="0" kern="1200" dirty="0" smtClean="0">
                <a:solidFill>
                  <a:schemeClr val="tx1"/>
                </a:solidFill>
                <a:effectLst/>
                <a:latin typeface="+mn-lt"/>
                <a:ea typeface="+mn-ea"/>
                <a:cs typeface="+mn-cs"/>
              </a:rPr>
              <a:t>, which is said to be used by over 70% of next.js users, and results in increased core web vital scores, is now even more improved. Images account for 44% of a page's weight on average and making a site fast with third-party hosted images can be troublesome. With next/image, the performance and developer experience is seamless. The Image component brings us native lazy loading, better performance, improved accessibility, and reduced size (across all major browsers), all while using less client-side JavaScript! This version upgrade didn't just stop with the image component however, next/font has also been dramatically improved. This component, which was developed in collaboration with the Chrome team, removes external network requests by eliminating connection time with 3rd party hosts. Whether it be a Google font or a custom font locally, Next.js can now deliver it automatically, and by doing so it can avoid 99% of layout shifts caused by custom fonts and 100% of visual disruption caused by moments of invisible text. Lastly, Next released the new </a:t>
            </a:r>
            <a:r>
              <a:rPr lang="en-US" sz="1200" b="0" i="0" kern="1200" dirty="0" err="1" smtClean="0">
                <a:solidFill>
                  <a:schemeClr val="tx1"/>
                </a:solidFill>
                <a:effectLst/>
                <a:latin typeface="+mn-lt"/>
                <a:ea typeface="+mn-ea"/>
                <a:cs typeface="+mn-cs"/>
              </a:rPr>
              <a:t>Vercel</a:t>
            </a:r>
            <a:r>
              <a:rPr lang="en-US" sz="1200" b="0" i="0" kern="1200" dirty="0" smtClean="0">
                <a:solidFill>
                  <a:schemeClr val="tx1"/>
                </a:solidFill>
                <a:effectLst/>
                <a:latin typeface="+mn-lt"/>
                <a:ea typeface="+mn-ea"/>
                <a:cs typeface="+mn-cs"/>
              </a:rPr>
              <a:t> OG image generation. This allows for dynamic social cards to be generated 5x faster than existing solutions and therefore increase conversions and SEO. In some cases, having an Open Graph image can increase click engagement by up to 40%!</a:t>
            </a:r>
            <a:endParaRPr lang="en-US" dirty="0"/>
          </a:p>
        </p:txBody>
      </p:sp>
      <p:sp>
        <p:nvSpPr>
          <p:cNvPr id="4" name="Slide Number Placeholder 3"/>
          <p:cNvSpPr>
            <a:spLocks noGrp="1"/>
          </p:cNvSpPr>
          <p:nvPr>
            <p:ph type="sldNum" sz="quarter" idx="10"/>
          </p:nvPr>
        </p:nvSpPr>
        <p:spPr/>
        <p:txBody>
          <a:bodyPr/>
          <a:lstStyle/>
          <a:p>
            <a:fld id="{7BCA2BB7-0952-4F85-8253-F7E61501D214}" type="slidenum">
              <a:rPr lang="en-US" smtClean="0"/>
              <a:t>18</a:t>
            </a:fld>
            <a:endParaRPr lang="en-US"/>
          </a:p>
        </p:txBody>
      </p:sp>
    </p:spTree>
    <p:extLst>
      <p:ext uri="{BB962C8B-B14F-4D97-AF65-F5344CB8AC3E}">
        <p14:creationId xmlns:p14="http://schemas.microsoft.com/office/powerpoint/2010/main" val="282634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CA2BB7-0952-4F85-8253-F7E61501D214}" type="slidenum">
              <a:rPr lang="en-US" smtClean="0"/>
              <a:t>2</a:t>
            </a:fld>
            <a:endParaRPr lang="en-US"/>
          </a:p>
        </p:txBody>
      </p:sp>
    </p:spTree>
    <p:extLst>
      <p:ext uri="{BB962C8B-B14F-4D97-AF65-F5344CB8AC3E}">
        <p14:creationId xmlns:p14="http://schemas.microsoft.com/office/powerpoint/2010/main" val="2239637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Webpack</a:t>
            </a:r>
            <a:r>
              <a:rPr lang="en-US" sz="1200" b="0" i="0" kern="1200" dirty="0" smtClean="0">
                <a:solidFill>
                  <a:schemeClr val="tx1"/>
                </a:solidFill>
                <a:effectLst/>
                <a:latin typeface="+mn-lt"/>
                <a:ea typeface="+mn-ea"/>
                <a:cs typeface="+mn-cs"/>
              </a:rPr>
              <a:t> has been widely used for over 10 years now and downloaded over 3 billion times. At its conception, </a:t>
            </a:r>
            <a:r>
              <a:rPr lang="en-US" sz="1200" b="0" i="0" kern="1200" dirty="0" err="1" smtClean="0">
                <a:solidFill>
                  <a:schemeClr val="tx1"/>
                </a:solidFill>
                <a:effectLst/>
                <a:latin typeface="+mn-lt"/>
                <a:ea typeface="+mn-ea"/>
                <a:cs typeface="+mn-cs"/>
              </a:rPr>
              <a:t>Webpack</a:t>
            </a:r>
            <a:r>
              <a:rPr lang="en-US" sz="1200" b="0" i="0" kern="1200" dirty="0" smtClean="0">
                <a:solidFill>
                  <a:schemeClr val="tx1"/>
                </a:solidFill>
                <a:effectLst/>
                <a:latin typeface="+mn-lt"/>
                <a:ea typeface="+mn-ea"/>
                <a:cs typeface="+mn-cs"/>
              </a:rPr>
              <a:t> served its purpose, but as technology has advanced - developers have reached the limits and full capabilities of </a:t>
            </a:r>
            <a:r>
              <a:rPr lang="en-US" sz="1200" b="0" i="0" kern="1200" dirty="0" err="1" smtClean="0">
                <a:solidFill>
                  <a:schemeClr val="tx1"/>
                </a:solidFill>
                <a:effectLst/>
                <a:latin typeface="+mn-lt"/>
                <a:ea typeface="+mn-ea"/>
                <a:cs typeface="+mn-cs"/>
              </a:rPr>
              <a:t>Webpack</a:t>
            </a:r>
            <a:r>
              <a:rPr lang="en-US" sz="1200" b="0" i="0" kern="1200" dirty="0" smtClean="0">
                <a:solidFill>
                  <a:schemeClr val="tx1"/>
                </a:solidFill>
                <a:effectLst/>
                <a:latin typeface="+mn-lt"/>
                <a:ea typeface="+mn-ea"/>
                <a:cs typeface="+mn-cs"/>
              </a:rPr>
              <a:t>. So how has </a:t>
            </a:r>
            <a:r>
              <a:rPr lang="en-US" sz="1200" b="0" i="0" kern="1200" dirty="0" err="1" smtClean="0">
                <a:solidFill>
                  <a:schemeClr val="tx1"/>
                </a:solidFill>
                <a:effectLst/>
                <a:latin typeface="+mn-lt"/>
                <a:ea typeface="+mn-ea"/>
                <a:cs typeface="+mn-cs"/>
              </a:rPr>
              <a:t>Turbopack</a:t>
            </a:r>
            <a:r>
              <a:rPr lang="en-US" sz="1200" b="0" i="0" kern="1200" dirty="0" smtClean="0">
                <a:solidFill>
                  <a:schemeClr val="tx1"/>
                </a:solidFill>
                <a:effectLst/>
                <a:latin typeface="+mn-lt"/>
                <a:ea typeface="+mn-ea"/>
                <a:cs typeface="+mn-cs"/>
              </a:rPr>
              <a:t> pushed the limits further? </a:t>
            </a:r>
            <a:r>
              <a:rPr lang="en-US" sz="1200" b="0" i="0" kern="1200" dirty="0" err="1" smtClean="0">
                <a:solidFill>
                  <a:schemeClr val="tx1"/>
                </a:solidFill>
                <a:effectLst/>
                <a:latin typeface="+mn-lt"/>
                <a:ea typeface="+mn-ea"/>
                <a:cs typeface="+mn-cs"/>
              </a:rPr>
              <a:t>Turbopack</a:t>
            </a:r>
            <a:r>
              <a:rPr lang="en-US" sz="1200" b="0" i="0" kern="1200" dirty="0" smtClean="0">
                <a:solidFill>
                  <a:schemeClr val="tx1"/>
                </a:solidFill>
                <a:effectLst/>
                <a:latin typeface="+mn-lt"/>
                <a:ea typeface="+mn-ea"/>
                <a:cs typeface="+mn-cs"/>
              </a:rPr>
              <a:t> is a Rust-based successor to </a:t>
            </a:r>
            <a:r>
              <a:rPr lang="en-US" sz="1200" b="0" i="0" kern="1200" dirty="0" err="1" smtClean="0">
                <a:solidFill>
                  <a:schemeClr val="tx1"/>
                </a:solidFill>
                <a:effectLst/>
                <a:latin typeface="+mn-lt"/>
                <a:ea typeface="+mn-ea"/>
                <a:cs typeface="+mn-cs"/>
              </a:rPr>
              <a:t>Webpack</a:t>
            </a:r>
            <a:r>
              <a:rPr lang="en-US" sz="1200" b="0" i="0" kern="1200" dirty="0" smtClean="0">
                <a:solidFill>
                  <a:schemeClr val="tx1"/>
                </a:solidFill>
                <a:effectLst/>
                <a:latin typeface="+mn-lt"/>
                <a:ea typeface="+mn-ea"/>
                <a:cs typeface="+mn-cs"/>
              </a:rPr>
              <a:t>, and even the creator of the </a:t>
            </a:r>
            <a:r>
              <a:rPr lang="en-US" sz="1200" b="0" i="0" kern="1200" dirty="0" err="1" smtClean="0">
                <a:solidFill>
                  <a:schemeClr val="tx1"/>
                </a:solidFill>
                <a:effectLst/>
                <a:latin typeface="+mn-lt"/>
                <a:ea typeface="+mn-ea"/>
                <a:cs typeface="+mn-cs"/>
              </a:rPr>
              <a:t>Webpack</a:t>
            </a:r>
            <a:r>
              <a:rPr lang="en-US" sz="1200" b="0" i="0" kern="1200" dirty="0" smtClean="0">
                <a:solidFill>
                  <a:schemeClr val="tx1"/>
                </a:solidFill>
                <a:effectLst/>
                <a:latin typeface="+mn-lt"/>
                <a:ea typeface="+mn-ea"/>
                <a:cs typeface="+mn-cs"/>
              </a:rPr>
              <a:t> joined the </a:t>
            </a:r>
            <a:r>
              <a:rPr lang="en-US" sz="1200" b="0" i="0" kern="1200" dirty="0" err="1" smtClean="0">
                <a:solidFill>
                  <a:schemeClr val="tx1"/>
                </a:solidFill>
                <a:effectLst/>
                <a:latin typeface="+mn-lt"/>
                <a:ea typeface="+mn-ea"/>
                <a:cs typeface="+mn-cs"/>
              </a:rPr>
              <a:t>Vercel</a:t>
            </a:r>
            <a:r>
              <a:rPr lang="en-US" sz="1200" b="0" i="0" kern="1200" dirty="0" smtClean="0">
                <a:solidFill>
                  <a:schemeClr val="tx1"/>
                </a:solidFill>
                <a:effectLst/>
                <a:latin typeface="+mn-lt"/>
                <a:ea typeface="+mn-ea"/>
                <a:cs typeface="+mn-cs"/>
              </a:rPr>
              <a:t> team to work on </a:t>
            </a:r>
            <a:r>
              <a:rPr lang="en-US" sz="1200" b="0" i="0" kern="1200" dirty="0" err="1" smtClean="0">
                <a:solidFill>
                  <a:schemeClr val="tx1"/>
                </a:solidFill>
                <a:effectLst/>
                <a:latin typeface="+mn-lt"/>
                <a:ea typeface="+mn-ea"/>
                <a:cs typeface="+mn-cs"/>
              </a:rPr>
              <a:t>Turbopack</a:t>
            </a:r>
            <a:r>
              <a:rPr lang="en-US" sz="1200" b="0" i="0" kern="1200" dirty="0" smtClean="0">
                <a:solidFill>
                  <a:schemeClr val="tx1"/>
                </a:solidFill>
                <a:effectLst/>
                <a:latin typeface="+mn-lt"/>
                <a:ea typeface="+mn-ea"/>
                <a:cs typeface="+mn-cs"/>
              </a:rPr>
              <a:t>. When </a:t>
            </a:r>
            <a:r>
              <a:rPr lang="en-US" sz="1200" b="0" i="0" kern="1200" dirty="0" err="1" smtClean="0">
                <a:solidFill>
                  <a:schemeClr val="tx1"/>
                </a:solidFill>
                <a:effectLst/>
                <a:latin typeface="+mn-lt"/>
                <a:ea typeface="+mn-ea"/>
                <a:cs typeface="+mn-cs"/>
              </a:rPr>
              <a:t>Turbopack</a:t>
            </a:r>
            <a:r>
              <a:rPr lang="en-US" sz="1200" b="0" i="0" kern="1200" dirty="0" smtClean="0">
                <a:solidFill>
                  <a:schemeClr val="tx1"/>
                </a:solidFill>
                <a:effectLst/>
                <a:latin typeface="+mn-lt"/>
                <a:ea typeface="+mn-ea"/>
                <a:cs typeface="+mn-cs"/>
              </a:rPr>
              <a:t> performs a task, it never has to run it again, significantly decreasing bundling times, and showing updates 10x faster than Vite.js and over 700x faster than </a:t>
            </a:r>
            <a:r>
              <a:rPr lang="en-US" sz="1200" b="0" i="0" kern="1200" dirty="0" err="1" smtClean="0">
                <a:solidFill>
                  <a:schemeClr val="tx1"/>
                </a:solidFill>
                <a:effectLst/>
                <a:latin typeface="+mn-lt"/>
                <a:ea typeface="+mn-ea"/>
                <a:cs typeface="+mn-cs"/>
              </a:rPr>
              <a:t>Webpack</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7BCA2BB7-0952-4F85-8253-F7E61501D214}" type="slidenum">
              <a:rPr lang="en-US" smtClean="0"/>
              <a:t>3</a:t>
            </a:fld>
            <a:endParaRPr lang="en-US"/>
          </a:p>
        </p:txBody>
      </p:sp>
    </p:spTree>
    <p:extLst>
      <p:ext uri="{BB962C8B-B14F-4D97-AF65-F5344CB8AC3E}">
        <p14:creationId xmlns:p14="http://schemas.microsoft.com/office/powerpoint/2010/main" val="119565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is no configuration necessary to make a </a:t>
            </a:r>
            <a:r>
              <a:rPr lang="en-US" sz="1200" b="0" i="0" u="none" strike="noStrike" kern="1200" dirty="0" smtClean="0">
                <a:solidFill>
                  <a:schemeClr val="tx1"/>
                </a:solidFill>
                <a:effectLst/>
                <a:latin typeface="+mn-lt"/>
                <a:ea typeface="+mn-ea"/>
                <a:cs typeface="+mn-cs"/>
                <a:hlinkClick r:id="rId3"/>
              </a:rPr>
              <a:t>route</a:t>
            </a:r>
            <a:r>
              <a:rPr lang="en-US" sz="1200" b="0" i="0" kern="1200" dirty="0" smtClean="0">
                <a:solidFill>
                  <a:schemeClr val="tx1"/>
                </a:solidFill>
                <a:effectLst/>
                <a:latin typeface="+mn-lt"/>
                <a:ea typeface="+mn-ea"/>
                <a:cs typeface="+mn-cs"/>
              </a:rPr>
              <a:t>, just simply create a new folder in the /pages directory, and a route is made</a:t>
            </a:r>
            <a:endParaRPr lang="en-US" dirty="0"/>
          </a:p>
        </p:txBody>
      </p:sp>
      <p:sp>
        <p:nvSpPr>
          <p:cNvPr id="4" name="Slide Number Placeholder 3"/>
          <p:cNvSpPr>
            <a:spLocks noGrp="1"/>
          </p:cNvSpPr>
          <p:nvPr>
            <p:ph type="sldNum" sz="quarter" idx="10"/>
          </p:nvPr>
        </p:nvSpPr>
        <p:spPr/>
        <p:txBody>
          <a:bodyPr/>
          <a:lstStyle/>
          <a:p>
            <a:fld id="{7BCA2BB7-0952-4F85-8253-F7E61501D214}" type="slidenum">
              <a:rPr lang="en-US" smtClean="0"/>
              <a:t>4</a:t>
            </a:fld>
            <a:endParaRPr lang="en-US"/>
          </a:p>
        </p:txBody>
      </p:sp>
    </p:spTree>
    <p:extLst>
      <p:ext uri="{BB962C8B-B14F-4D97-AF65-F5344CB8AC3E}">
        <p14:creationId xmlns:p14="http://schemas.microsoft.com/office/powerpoint/2010/main" val="1340306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is no configuration necessary to make a </a:t>
            </a:r>
            <a:r>
              <a:rPr lang="en-US" sz="1200" b="0" i="0" u="none" strike="noStrike" kern="1200" dirty="0" smtClean="0">
                <a:solidFill>
                  <a:schemeClr val="tx1"/>
                </a:solidFill>
                <a:effectLst/>
                <a:latin typeface="+mn-lt"/>
                <a:ea typeface="+mn-ea"/>
                <a:cs typeface="+mn-cs"/>
                <a:hlinkClick r:id="rId3"/>
              </a:rPr>
              <a:t>route</a:t>
            </a:r>
            <a:r>
              <a:rPr lang="en-US" sz="1200" b="0" i="0" kern="1200" dirty="0" smtClean="0">
                <a:solidFill>
                  <a:schemeClr val="tx1"/>
                </a:solidFill>
                <a:effectLst/>
                <a:latin typeface="+mn-lt"/>
                <a:ea typeface="+mn-ea"/>
                <a:cs typeface="+mn-cs"/>
              </a:rPr>
              <a:t>, just simply create a new folder in the /pages directory, and a route is made</a:t>
            </a:r>
            <a:endParaRPr lang="en-US" dirty="0"/>
          </a:p>
        </p:txBody>
      </p:sp>
      <p:sp>
        <p:nvSpPr>
          <p:cNvPr id="4" name="Slide Number Placeholder 3"/>
          <p:cNvSpPr>
            <a:spLocks noGrp="1"/>
          </p:cNvSpPr>
          <p:nvPr>
            <p:ph type="sldNum" sz="quarter" idx="10"/>
          </p:nvPr>
        </p:nvSpPr>
        <p:spPr/>
        <p:txBody>
          <a:bodyPr/>
          <a:lstStyle/>
          <a:p>
            <a:fld id="{7BCA2BB7-0952-4F85-8253-F7E61501D214}" type="slidenum">
              <a:rPr lang="en-US" smtClean="0"/>
              <a:t>5</a:t>
            </a:fld>
            <a:endParaRPr lang="en-US"/>
          </a:p>
        </p:txBody>
      </p:sp>
    </p:spTree>
    <p:extLst>
      <p:ext uri="{BB962C8B-B14F-4D97-AF65-F5344CB8AC3E}">
        <p14:creationId xmlns:p14="http://schemas.microsoft.com/office/powerpoint/2010/main" val="1309016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next major feature upgrade with this version release is the updated and improved </a:t>
            </a:r>
            <a:r>
              <a:rPr lang="en-US" sz="1200" b="0" i="0" u="none" strike="noStrike" kern="1200" dirty="0" smtClean="0">
                <a:solidFill>
                  <a:schemeClr val="tx1"/>
                </a:solidFill>
                <a:effectLst/>
                <a:latin typeface="+mn-lt"/>
                <a:ea typeface="+mn-ea"/>
                <a:cs typeface="+mn-cs"/>
                <a:hlinkClick r:id="rId3"/>
              </a:rPr>
              <a:t>rendering engine</a:t>
            </a:r>
            <a:r>
              <a:rPr lang="en-US" sz="1200" b="0" i="0" kern="1200" dirty="0" smtClean="0">
                <a:solidFill>
                  <a:schemeClr val="tx1"/>
                </a:solidFill>
                <a:effectLst/>
                <a:latin typeface="+mn-lt"/>
                <a:ea typeface="+mn-ea"/>
                <a:cs typeface="+mn-cs"/>
              </a:rPr>
              <a:t>. The rendering engine behind Next.js has always been one of the most popular and easy-to-use features. There is no configuration necessary to make a </a:t>
            </a:r>
            <a:r>
              <a:rPr lang="en-US" sz="1200" b="0" i="0" u="none" strike="noStrike" kern="1200" dirty="0" smtClean="0">
                <a:solidFill>
                  <a:schemeClr val="tx1"/>
                </a:solidFill>
                <a:effectLst/>
                <a:latin typeface="+mn-lt"/>
                <a:ea typeface="+mn-ea"/>
                <a:cs typeface="+mn-cs"/>
                <a:hlinkClick r:id="rId4"/>
              </a:rPr>
              <a:t>route</a:t>
            </a:r>
            <a:r>
              <a:rPr lang="en-US" sz="1200" b="0" i="0" kern="1200" dirty="0" smtClean="0">
                <a:solidFill>
                  <a:schemeClr val="tx1"/>
                </a:solidFill>
                <a:effectLst/>
                <a:latin typeface="+mn-lt"/>
                <a:ea typeface="+mn-ea"/>
                <a:cs typeface="+mn-cs"/>
              </a:rPr>
              <a:t>, just simply create a new folder in the /pages directory, and a route is made! But like everything, there is always room for improvement, and that's what Next.js did with this update. The new Next.js router keeps the same syntax as before, but now has support for Nested Layouts. This makes it easier for components to share and preserve state, which prevents heavy re-rendering of component data or even re-rendering large animations. Along with the ability to create custom error rendering and loading with an error.js or loader.js file in the /app directory, Next.js routing is more flexible and dynamic than ever. The new Next.js router gives all the benefits of static data fetching, server-side data fetching, ISR, and SWR in one hybrid solution. With this upgrade, developers can build faster sites by shipping with less client-side JavaScript.</a:t>
            </a:r>
            <a:endParaRPr lang="en-US" dirty="0"/>
          </a:p>
        </p:txBody>
      </p:sp>
      <p:sp>
        <p:nvSpPr>
          <p:cNvPr id="4" name="Slide Number Placeholder 3"/>
          <p:cNvSpPr>
            <a:spLocks noGrp="1"/>
          </p:cNvSpPr>
          <p:nvPr>
            <p:ph type="sldNum" sz="quarter" idx="10"/>
          </p:nvPr>
        </p:nvSpPr>
        <p:spPr/>
        <p:txBody>
          <a:bodyPr/>
          <a:lstStyle/>
          <a:p>
            <a:fld id="{7BCA2BB7-0952-4F85-8253-F7E61501D214}" type="slidenum">
              <a:rPr lang="en-US" smtClean="0"/>
              <a:t>7</a:t>
            </a:fld>
            <a:endParaRPr lang="en-US"/>
          </a:p>
        </p:txBody>
      </p:sp>
    </p:spTree>
    <p:extLst>
      <p:ext uri="{BB962C8B-B14F-4D97-AF65-F5344CB8AC3E}">
        <p14:creationId xmlns:p14="http://schemas.microsoft.com/office/powerpoint/2010/main" val="779294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next major feature upgrade with this version release is the updated and improved </a:t>
            </a:r>
            <a:r>
              <a:rPr lang="en-US" sz="1200" b="0" i="0" u="none" strike="noStrike" kern="1200" dirty="0" smtClean="0">
                <a:solidFill>
                  <a:schemeClr val="tx1"/>
                </a:solidFill>
                <a:effectLst/>
                <a:latin typeface="+mn-lt"/>
                <a:ea typeface="+mn-ea"/>
                <a:cs typeface="+mn-cs"/>
                <a:hlinkClick r:id="rId3"/>
              </a:rPr>
              <a:t>rendering engine</a:t>
            </a:r>
            <a:r>
              <a:rPr lang="en-US" sz="1200" b="0" i="0" kern="1200" dirty="0" smtClean="0">
                <a:solidFill>
                  <a:schemeClr val="tx1"/>
                </a:solidFill>
                <a:effectLst/>
                <a:latin typeface="+mn-lt"/>
                <a:ea typeface="+mn-ea"/>
                <a:cs typeface="+mn-cs"/>
              </a:rPr>
              <a:t>. The rendering engine behind Next.js has always been one of the most popular and easy-to-use features. There is no configuration necessary to make a </a:t>
            </a:r>
            <a:r>
              <a:rPr lang="en-US" sz="1200" b="0" i="0" u="none" strike="noStrike" kern="1200" dirty="0" smtClean="0">
                <a:solidFill>
                  <a:schemeClr val="tx1"/>
                </a:solidFill>
                <a:effectLst/>
                <a:latin typeface="+mn-lt"/>
                <a:ea typeface="+mn-ea"/>
                <a:cs typeface="+mn-cs"/>
                <a:hlinkClick r:id="rId4"/>
              </a:rPr>
              <a:t>route</a:t>
            </a:r>
            <a:r>
              <a:rPr lang="en-US" sz="1200" b="0" i="0" kern="1200" dirty="0" smtClean="0">
                <a:solidFill>
                  <a:schemeClr val="tx1"/>
                </a:solidFill>
                <a:effectLst/>
                <a:latin typeface="+mn-lt"/>
                <a:ea typeface="+mn-ea"/>
                <a:cs typeface="+mn-cs"/>
              </a:rPr>
              <a:t>, just simply create a new folder in the /pages directory, and a route is made! But like everything, there is always room for improvement, and that's what Next.js did with this update. The new Next.js router keeps the same syntax as before, but now has support for Nested Layouts. This makes it easier for components to share and preserve state, which prevents heavy re-rendering of component data or even re-rendering large animations. Along with the ability to create custom error rendering and loading with an error.js or loader.js file in the /app directory, Next.js routing is more flexible and dynamic than ever. The new Next.js router gives all the benefits of static data fetching, server-side data fetching, ISR, and SWR in one hybrid solution. With this upgrade, developers can build faster sites by shipping with less client-side JavaScript.</a:t>
            </a:r>
            <a:endParaRPr lang="en-US" dirty="0"/>
          </a:p>
        </p:txBody>
      </p:sp>
      <p:sp>
        <p:nvSpPr>
          <p:cNvPr id="4" name="Slide Number Placeholder 3"/>
          <p:cNvSpPr>
            <a:spLocks noGrp="1"/>
          </p:cNvSpPr>
          <p:nvPr>
            <p:ph type="sldNum" sz="quarter" idx="10"/>
          </p:nvPr>
        </p:nvSpPr>
        <p:spPr/>
        <p:txBody>
          <a:bodyPr/>
          <a:lstStyle/>
          <a:p>
            <a:fld id="{7BCA2BB7-0952-4F85-8253-F7E61501D214}" type="slidenum">
              <a:rPr lang="en-US" smtClean="0"/>
              <a:t>8</a:t>
            </a:fld>
            <a:endParaRPr lang="en-US"/>
          </a:p>
        </p:txBody>
      </p:sp>
    </p:spTree>
    <p:extLst>
      <p:ext uri="{BB962C8B-B14F-4D97-AF65-F5344CB8AC3E}">
        <p14:creationId xmlns:p14="http://schemas.microsoft.com/office/powerpoint/2010/main" val="712626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next major feature upgrade with this version release is the updated and improved </a:t>
            </a:r>
            <a:r>
              <a:rPr lang="en-US" sz="1200" b="0" i="0" u="none" strike="noStrike" kern="1200" dirty="0" smtClean="0">
                <a:solidFill>
                  <a:schemeClr val="tx1"/>
                </a:solidFill>
                <a:effectLst/>
                <a:latin typeface="+mn-lt"/>
                <a:ea typeface="+mn-ea"/>
                <a:cs typeface="+mn-cs"/>
                <a:hlinkClick r:id="rId3"/>
              </a:rPr>
              <a:t>rendering engine</a:t>
            </a:r>
            <a:r>
              <a:rPr lang="en-US" sz="1200" b="0" i="0" kern="1200" dirty="0" smtClean="0">
                <a:solidFill>
                  <a:schemeClr val="tx1"/>
                </a:solidFill>
                <a:effectLst/>
                <a:latin typeface="+mn-lt"/>
                <a:ea typeface="+mn-ea"/>
                <a:cs typeface="+mn-cs"/>
              </a:rPr>
              <a:t>. The rendering engine behind Next.js has always been one of the most popular and easy-to-use features. There is no configuration necessary to make a </a:t>
            </a:r>
            <a:r>
              <a:rPr lang="en-US" sz="1200" b="0" i="0" u="none" strike="noStrike" kern="1200" dirty="0" smtClean="0">
                <a:solidFill>
                  <a:schemeClr val="tx1"/>
                </a:solidFill>
                <a:effectLst/>
                <a:latin typeface="+mn-lt"/>
                <a:ea typeface="+mn-ea"/>
                <a:cs typeface="+mn-cs"/>
                <a:hlinkClick r:id="rId4"/>
              </a:rPr>
              <a:t>route</a:t>
            </a:r>
            <a:r>
              <a:rPr lang="en-US" sz="1200" b="0" i="0" kern="1200" dirty="0" smtClean="0">
                <a:solidFill>
                  <a:schemeClr val="tx1"/>
                </a:solidFill>
                <a:effectLst/>
                <a:latin typeface="+mn-lt"/>
                <a:ea typeface="+mn-ea"/>
                <a:cs typeface="+mn-cs"/>
              </a:rPr>
              <a:t>, just simply create a new folder in the /pages directory, and a route is made! But like everything, there is always room for improvement, and that's what Next.js did with this update. The new Next.js router keeps the same syntax as before, but now has support for Nested Layouts. This makes it easier for components to share and preserve state, which prevents heavy re-rendering of component data or even re-rendering large animations. Along with the ability to create custom error rendering and loading with an error.js or loader.js file in the /app directory, Next.js routing is more flexible and dynamic than ever. The new Next.js router gives all the benefits of static data fetching, server-side data fetching, ISR, and SWR in one hybrid solution. With this upgrade, developers can build faster sites by shipping with less client-side JavaScript.</a:t>
            </a:r>
            <a:endParaRPr lang="en-US" dirty="0"/>
          </a:p>
        </p:txBody>
      </p:sp>
      <p:sp>
        <p:nvSpPr>
          <p:cNvPr id="4" name="Slide Number Placeholder 3"/>
          <p:cNvSpPr>
            <a:spLocks noGrp="1"/>
          </p:cNvSpPr>
          <p:nvPr>
            <p:ph type="sldNum" sz="quarter" idx="10"/>
          </p:nvPr>
        </p:nvSpPr>
        <p:spPr/>
        <p:txBody>
          <a:bodyPr/>
          <a:lstStyle/>
          <a:p>
            <a:fld id="{7BCA2BB7-0952-4F85-8253-F7E61501D214}" type="slidenum">
              <a:rPr lang="en-US" smtClean="0"/>
              <a:t>9</a:t>
            </a:fld>
            <a:endParaRPr lang="en-US"/>
          </a:p>
        </p:txBody>
      </p:sp>
    </p:spTree>
    <p:extLst>
      <p:ext uri="{BB962C8B-B14F-4D97-AF65-F5344CB8AC3E}">
        <p14:creationId xmlns:p14="http://schemas.microsoft.com/office/powerpoint/2010/main" val="3346799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next major feature upgrade with this version release is the updated and improved </a:t>
            </a:r>
            <a:r>
              <a:rPr lang="en-US" sz="1200" b="0" i="0" u="none" strike="noStrike" kern="1200" dirty="0" smtClean="0">
                <a:solidFill>
                  <a:schemeClr val="tx1"/>
                </a:solidFill>
                <a:effectLst/>
                <a:latin typeface="+mn-lt"/>
                <a:ea typeface="+mn-ea"/>
                <a:cs typeface="+mn-cs"/>
                <a:hlinkClick r:id="rId3"/>
              </a:rPr>
              <a:t>rendering engine</a:t>
            </a:r>
            <a:r>
              <a:rPr lang="en-US" sz="1200" b="0" i="0" kern="1200" dirty="0" smtClean="0">
                <a:solidFill>
                  <a:schemeClr val="tx1"/>
                </a:solidFill>
                <a:effectLst/>
                <a:latin typeface="+mn-lt"/>
                <a:ea typeface="+mn-ea"/>
                <a:cs typeface="+mn-cs"/>
              </a:rPr>
              <a:t>. The rendering engine behind Next.js has always been one of the most popular and easy-to-use features. There is no configuration necessary to make a </a:t>
            </a:r>
            <a:r>
              <a:rPr lang="en-US" sz="1200" b="0" i="0" u="none" strike="noStrike" kern="1200" dirty="0" smtClean="0">
                <a:solidFill>
                  <a:schemeClr val="tx1"/>
                </a:solidFill>
                <a:effectLst/>
                <a:latin typeface="+mn-lt"/>
                <a:ea typeface="+mn-ea"/>
                <a:cs typeface="+mn-cs"/>
                <a:hlinkClick r:id="rId4"/>
              </a:rPr>
              <a:t>route</a:t>
            </a:r>
            <a:r>
              <a:rPr lang="en-US" sz="1200" b="0" i="0" kern="1200" dirty="0" smtClean="0">
                <a:solidFill>
                  <a:schemeClr val="tx1"/>
                </a:solidFill>
                <a:effectLst/>
                <a:latin typeface="+mn-lt"/>
                <a:ea typeface="+mn-ea"/>
                <a:cs typeface="+mn-cs"/>
              </a:rPr>
              <a:t>, just simply create a new folder in the /pages directory, and a route is made! But like everything, there is always room for improvement, and that's what Next.js did with this update. The new Next.js router keeps the same syntax as before, but now has support for Nested Layouts. This makes it easier for components to share and preserve state, which prevents heavy re-rendering of component data or even re-rendering large animations. Along with the ability to create custom error rendering and loading with an error.js or loader.js file in the /app directory, Next.js routing is more flexible and dynamic than ever. The new Next.js router gives all the benefits of static data fetching, server-side data fetching, ISR, and SWR in one hybrid solution. With this upgrade, developers can build faster sites by shipping with less client-side JavaScript.</a:t>
            </a:r>
            <a:endParaRPr lang="en-US" dirty="0"/>
          </a:p>
        </p:txBody>
      </p:sp>
      <p:sp>
        <p:nvSpPr>
          <p:cNvPr id="4" name="Slide Number Placeholder 3"/>
          <p:cNvSpPr>
            <a:spLocks noGrp="1"/>
          </p:cNvSpPr>
          <p:nvPr>
            <p:ph type="sldNum" sz="quarter" idx="10"/>
          </p:nvPr>
        </p:nvSpPr>
        <p:spPr/>
        <p:txBody>
          <a:bodyPr/>
          <a:lstStyle/>
          <a:p>
            <a:fld id="{7BCA2BB7-0952-4F85-8253-F7E61501D214}" type="slidenum">
              <a:rPr lang="en-US" smtClean="0"/>
              <a:t>10</a:t>
            </a:fld>
            <a:endParaRPr lang="en-US"/>
          </a:p>
        </p:txBody>
      </p:sp>
    </p:spTree>
    <p:extLst>
      <p:ext uri="{BB962C8B-B14F-4D97-AF65-F5344CB8AC3E}">
        <p14:creationId xmlns:p14="http://schemas.microsoft.com/office/powerpoint/2010/main" val="2133639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246EB9E-081B-4992-A4DD-0E94BCCF8CBA}"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96880-8F78-4FC1-8754-0F0889415901}" type="slidenum">
              <a:rPr lang="en-US" smtClean="0"/>
              <a:t>‹#›</a:t>
            </a:fld>
            <a:endParaRPr lang="en-US"/>
          </a:p>
        </p:txBody>
      </p:sp>
    </p:spTree>
    <p:extLst>
      <p:ext uri="{BB962C8B-B14F-4D97-AF65-F5344CB8AC3E}">
        <p14:creationId xmlns:p14="http://schemas.microsoft.com/office/powerpoint/2010/main" val="1924240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46EB9E-081B-4992-A4DD-0E94BCCF8CBA}"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96880-8F78-4FC1-8754-0F0889415901}" type="slidenum">
              <a:rPr lang="en-US" smtClean="0"/>
              <a:t>‹#›</a:t>
            </a:fld>
            <a:endParaRPr lang="en-US"/>
          </a:p>
        </p:txBody>
      </p:sp>
    </p:spTree>
    <p:extLst>
      <p:ext uri="{BB962C8B-B14F-4D97-AF65-F5344CB8AC3E}">
        <p14:creationId xmlns:p14="http://schemas.microsoft.com/office/powerpoint/2010/main" val="367183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46EB9E-081B-4992-A4DD-0E94BCCF8CBA}"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96880-8F78-4FC1-8754-0F0889415901}" type="slidenum">
              <a:rPr lang="en-US" smtClean="0"/>
              <a:t>‹#›</a:t>
            </a:fld>
            <a:endParaRPr lang="en-US"/>
          </a:p>
        </p:txBody>
      </p:sp>
    </p:spTree>
    <p:extLst>
      <p:ext uri="{BB962C8B-B14F-4D97-AF65-F5344CB8AC3E}">
        <p14:creationId xmlns:p14="http://schemas.microsoft.com/office/powerpoint/2010/main" val="3863670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46EB9E-081B-4992-A4DD-0E94BCCF8CBA}"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96880-8F78-4FC1-8754-0F0889415901}" type="slidenum">
              <a:rPr lang="en-US" smtClean="0"/>
              <a:t>‹#›</a:t>
            </a:fld>
            <a:endParaRPr lang="en-US"/>
          </a:p>
        </p:txBody>
      </p:sp>
    </p:spTree>
    <p:extLst>
      <p:ext uri="{BB962C8B-B14F-4D97-AF65-F5344CB8AC3E}">
        <p14:creationId xmlns:p14="http://schemas.microsoft.com/office/powerpoint/2010/main" val="1971750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246EB9E-081B-4992-A4DD-0E94BCCF8CBA}"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96880-8F78-4FC1-8754-0F0889415901}" type="slidenum">
              <a:rPr lang="en-US" smtClean="0"/>
              <a:t>‹#›</a:t>
            </a:fld>
            <a:endParaRPr lang="en-US"/>
          </a:p>
        </p:txBody>
      </p:sp>
    </p:spTree>
    <p:extLst>
      <p:ext uri="{BB962C8B-B14F-4D97-AF65-F5344CB8AC3E}">
        <p14:creationId xmlns:p14="http://schemas.microsoft.com/office/powerpoint/2010/main" val="265742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246EB9E-081B-4992-A4DD-0E94BCCF8CBA}"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96880-8F78-4FC1-8754-0F0889415901}" type="slidenum">
              <a:rPr lang="en-US" smtClean="0"/>
              <a:t>‹#›</a:t>
            </a:fld>
            <a:endParaRPr lang="en-US"/>
          </a:p>
        </p:txBody>
      </p:sp>
    </p:spTree>
    <p:extLst>
      <p:ext uri="{BB962C8B-B14F-4D97-AF65-F5344CB8AC3E}">
        <p14:creationId xmlns:p14="http://schemas.microsoft.com/office/powerpoint/2010/main" val="563695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46EB9E-081B-4992-A4DD-0E94BCCF8CBA}" type="datetimeFigureOut">
              <a:rPr lang="en-US" smtClean="0"/>
              <a:t>11/24/2022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96880-8F78-4FC1-8754-0F0889415901}" type="slidenum">
              <a:rPr lang="en-US" smtClean="0"/>
              <a:t>‹#›</a:t>
            </a:fld>
            <a:endParaRPr lang="en-US"/>
          </a:p>
        </p:txBody>
      </p:sp>
    </p:spTree>
    <p:extLst>
      <p:ext uri="{BB962C8B-B14F-4D97-AF65-F5344CB8AC3E}">
        <p14:creationId xmlns:p14="http://schemas.microsoft.com/office/powerpoint/2010/main" val="2749092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246EB9E-081B-4992-A4DD-0E94BCCF8CBA}" type="datetimeFigureOut">
              <a:rPr lang="en-US" smtClean="0"/>
              <a:t>11/24/2022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396880-8F78-4FC1-8754-0F0889415901}" type="slidenum">
              <a:rPr lang="en-US" smtClean="0"/>
              <a:t>‹#›</a:t>
            </a:fld>
            <a:endParaRPr lang="en-US"/>
          </a:p>
        </p:txBody>
      </p:sp>
    </p:spTree>
    <p:extLst>
      <p:ext uri="{BB962C8B-B14F-4D97-AF65-F5344CB8AC3E}">
        <p14:creationId xmlns:p14="http://schemas.microsoft.com/office/powerpoint/2010/main" val="4188792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46EB9E-081B-4992-A4DD-0E94BCCF8CBA}" type="datetimeFigureOut">
              <a:rPr lang="en-US" smtClean="0"/>
              <a:t>11/24/2022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396880-8F78-4FC1-8754-0F0889415901}" type="slidenum">
              <a:rPr lang="en-US" smtClean="0"/>
              <a:t>‹#›</a:t>
            </a:fld>
            <a:endParaRPr lang="en-US"/>
          </a:p>
        </p:txBody>
      </p:sp>
    </p:spTree>
    <p:extLst>
      <p:ext uri="{BB962C8B-B14F-4D97-AF65-F5344CB8AC3E}">
        <p14:creationId xmlns:p14="http://schemas.microsoft.com/office/powerpoint/2010/main" val="2987664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246EB9E-081B-4992-A4DD-0E94BCCF8CBA}"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96880-8F78-4FC1-8754-0F0889415901}" type="slidenum">
              <a:rPr lang="en-US" smtClean="0"/>
              <a:t>‹#›</a:t>
            </a:fld>
            <a:endParaRPr lang="en-US"/>
          </a:p>
        </p:txBody>
      </p:sp>
    </p:spTree>
    <p:extLst>
      <p:ext uri="{BB962C8B-B14F-4D97-AF65-F5344CB8AC3E}">
        <p14:creationId xmlns:p14="http://schemas.microsoft.com/office/powerpoint/2010/main" val="73638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246EB9E-081B-4992-A4DD-0E94BCCF8CBA}"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96880-8F78-4FC1-8754-0F0889415901}" type="slidenum">
              <a:rPr lang="en-US" smtClean="0"/>
              <a:t>‹#›</a:t>
            </a:fld>
            <a:endParaRPr lang="en-US"/>
          </a:p>
        </p:txBody>
      </p:sp>
    </p:spTree>
    <p:extLst>
      <p:ext uri="{BB962C8B-B14F-4D97-AF65-F5344CB8AC3E}">
        <p14:creationId xmlns:p14="http://schemas.microsoft.com/office/powerpoint/2010/main" val="726510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46EB9E-081B-4992-A4DD-0E94BCCF8CBA}" type="datetimeFigureOut">
              <a:rPr lang="en-US" smtClean="0"/>
              <a:t>11/24/2022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396880-8F78-4FC1-8754-0F0889415901}" type="slidenum">
              <a:rPr lang="en-US" smtClean="0"/>
              <a:t>‹#›</a:t>
            </a:fld>
            <a:endParaRPr lang="en-US"/>
          </a:p>
        </p:txBody>
      </p:sp>
    </p:spTree>
    <p:extLst>
      <p:ext uri="{BB962C8B-B14F-4D97-AF65-F5344CB8AC3E}">
        <p14:creationId xmlns:p14="http://schemas.microsoft.com/office/powerpoint/2010/main" val="4021135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ext Rendering Inf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65" y="-37887"/>
            <a:ext cx="12229919" cy="6895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694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Server side rendering Infographic"/>
          <p:cNvPicPr>
            <a:picLocks noChangeAspect="1" noChangeArrowheads="1"/>
          </p:cNvPicPr>
          <p:nvPr/>
        </p:nvPicPr>
        <p:blipFill rotWithShape="1">
          <a:blip r:embed="rId3">
            <a:extLst>
              <a:ext uri="{28A0092B-C50C-407E-A947-70E740481C1C}">
                <a14:useLocalDpi xmlns:a14="http://schemas.microsoft.com/office/drawing/2010/main" val="0"/>
              </a:ext>
            </a:extLst>
          </a:blip>
          <a:srcRect t="17596"/>
          <a:stretch/>
        </p:blipFill>
        <p:spPr bwMode="auto">
          <a:xfrm>
            <a:off x="68273" y="125128"/>
            <a:ext cx="11279911" cy="6622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1534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8971" y="434714"/>
            <a:ext cx="3377784" cy="1006606"/>
          </a:xfrm>
        </p:spPr>
        <p:txBody>
          <a:bodyPr>
            <a:normAutofit/>
          </a:bodyPr>
          <a:lstStyle/>
          <a:p>
            <a:r>
              <a:rPr lang="en-US" dirty="0" smtClean="0"/>
              <a:t>CSR</a:t>
            </a:r>
            <a:endParaRPr lang="en-US" dirty="0"/>
          </a:p>
        </p:txBody>
      </p:sp>
      <p:pic>
        <p:nvPicPr>
          <p:cNvPr id="4" name="Picture 3"/>
          <p:cNvPicPr>
            <a:picLocks noChangeAspect="1"/>
          </p:cNvPicPr>
          <p:nvPr/>
        </p:nvPicPr>
        <p:blipFill>
          <a:blip r:embed="rId3"/>
          <a:stretch>
            <a:fillRect/>
          </a:stretch>
        </p:blipFill>
        <p:spPr>
          <a:xfrm>
            <a:off x="1568971" y="1924209"/>
            <a:ext cx="6693244" cy="3968954"/>
          </a:xfrm>
          <a:prstGeom prst="rect">
            <a:avLst/>
          </a:prstGeom>
        </p:spPr>
      </p:pic>
    </p:spTree>
    <p:extLst>
      <p:ext uri="{BB962C8B-B14F-4D97-AF65-F5344CB8AC3E}">
        <p14:creationId xmlns:p14="http://schemas.microsoft.com/office/powerpoint/2010/main" val="14344871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8971" y="434714"/>
            <a:ext cx="3377784" cy="1006606"/>
          </a:xfrm>
        </p:spPr>
        <p:txBody>
          <a:bodyPr>
            <a:normAutofit/>
          </a:bodyPr>
          <a:lstStyle/>
          <a:p>
            <a:r>
              <a:rPr lang="en-US" dirty="0"/>
              <a:t>S</a:t>
            </a:r>
            <a:r>
              <a:rPr lang="en-US" dirty="0" smtClean="0"/>
              <a:t>SR</a:t>
            </a:r>
            <a:endParaRPr lang="en-US" dirty="0"/>
          </a:p>
        </p:txBody>
      </p:sp>
      <p:pic>
        <p:nvPicPr>
          <p:cNvPr id="3" name="Picture 2"/>
          <p:cNvPicPr>
            <a:picLocks noChangeAspect="1"/>
          </p:cNvPicPr>
          <p:nvPr/>
        </p:nvPicPr>
        <p:blipFill>
          <a:blip r:embed="rId3"/>
          <a:stretch>
            <a:fillRect/>
          </a:stretch>
        </p:blipFill>
        <p:spPr>
          <a:xfrm>
            <a:off x="2682699" y="1438172"/>
            <a:ext cx="6826601" cy="3981655"/>
          </a:xfrm>
          <a:prstGeom prst="rect">
            <a:avLst/>
          </a:prstGeom>
        </p:spPr>
      </p:pic>
    </p:spTree>
    <p:extLst>
      <p:ext uri="{BB962C8B-B14F-4D97-AF65-F5344CB8AC3E}">
        <p14:creationId xmlns:p14="http://schemas.microsoft.com/office/powerpoint/2010/main" val="31337603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8971" y="434714"/>
            <a:ext cx="3377784" cy="1006606"/>
          </a:xfrm>
        </p:spPr>
        <p:txBody>
          <a:bodyPr>
            <a:normAutofit/>
          </a:bodyPr>
          <a:lstStyle/>
          <a:p>
            <a:r>
              <a:rPr lang="en-US" dirty="0" smtClean="0"/>
              <a:t>SSG</a:t>
            </a:r>
            <a:endParaRPr lang="en-US" dirty="0"/>
          </a:p>
        </p:txBody>
      </p:sp>
      <p:pic>
        <p:nvPicPr>
          <p:cNvPr id="4" name="Picture 3"/>
          <p:cNvPicPr>
            <a:picLocks noChangeAspect="1"/>
          </p:cNvPicPr>
          <p:nvPr/>
        </p:nvPicPr>
        <p:blipFill>
          <a:blip r:embed="rId3"/>
          <a:stretch>
            <a:fillRect/>
          </a:stretch>
        </p:blipFill>
        <p:spPr>
          <a:xfrm>
            <a:off x="2739852" y="1368319"/>
            <a:ext cx="6712295" cy="4121362"/>
          </a:xfrm>
          <a:prstGeom prst="rect">
            <a:avLst/>
          </a:prstGeom>
        </p:spPr>
      </p:pic>
    </p:spTree>
    <p:extLst>
      <p:ext uri="{BB962C8B-B14F-4D97-AF65-F5344CB8AC3E}">
        <p14:creationId xmlns:p14="http://schemas.microsoft.com/office/powerpoint/2010/main" val="16776183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8971" y="434714"/>
            <a:ext cx="3377784" cy="1006606"/>
          </a:xfrm>
        </p:spPr>
        <p:txBody>
          <a:bodyPr>
            <a:normAutofit/>
          </a:bodyPr>
          <a:lstStyle/>
          <a:p>
            <a:r>
              <a:rPr lang="en-US" dirty="0" smtClean="0"/>
              <a:t>ISR</a:t>
            </a:r>
            <a:endParaRPr lang="en-US" dirty="0"/>
          </a:p>
        </p:txBody>
      </p:sp>
      <p:pic>
        <p:nvPicPr>
          <p:cNvPr id="3" name="Picture 2"/>
          <p:cNvPicPr>
            <a:picLocks noChangeAspect="1"/>
          </p:cNvPicPr>
          <p:nvPr/>
        </p:nvPicPr>
        <p:blipFill>
          <a:blip r:embed="rId3"/>
          <a:stretch>
            <a:fillRect/>
          </a:stretch>
        </p:blipFill>
        <p:spPr>
          <a:xfrm>
            <a:off x="2714451" y="1647733"/>
            <a:ext cx="6763098" cy="3562533"/>
          </a:xfrm>
          <a:prstGeom prst="rect">
            <a:avLst/>
          </a:prstGeom>
        </p:spPr>
      </p:pic>
    </p:spTree>
    <p:extLst>
      <p:ext uri="{BB962C8B-B14F-4D97-AF65-F5344CB8AC3E}">
        <p14:creationId xmlns:p14="http://schemas.microsoft.com/office/powerpoint/2010/main" val="11343008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27772" y="267126"/>
            <a:ext cx="10102063" cy="6342510"/>
          </a:xfrm>
          <a:prstGeom prst="rect">
            <a:avLst/>
          </a:prstGeom>
        </p:spPr>
      </p:pic>
    </p:spTree>
    <p:extLst>
      <p:ext uri="{BB962C8B-B14F-4D97-AF65-F5344CB8AC3E}">
        <p14:creationId xmlns:p14="http://schemas.microsoft.com/office/powerpoint/2010/main" val="27207667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41731609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8990" y="221381"/>
            <a:ext cx="9144000" cy="1049688"/>
          </a:xfrm>
        </p:spPr>
        <p:txBody>
          <a:bodyPr>
            <a:normAutofit/>
          </a:bodyPr>
          <a:lstStyle/>
          <a:p>
            <a:r>
              <a:rPr lang="en-US" dirty="0" smtClean="0"/>
              <a:t>Data Fetching in </a:t>
            </a:r>
            <a:r>
              <a:rPr lang="en-US" dirty="0" err="1" smtClean="0"/>
              <a:t>NextJs</a:t>
            </a:r>
            <a:endParaRPr lang="en-US" dirty="0"/>
          </a:p>
        </p:txBody>
      </p:sp>
      <p:pic>
        <p:nvPicPr>
          <p:cNvPr id="6" name="Picture 5"/>
          <p:cNvPicPr>
            <a:picLocks noChangeAspect="1"/>
          </p:cNvPicPr>
          <p:nvPr/>
        </p:nvPicPr>
        <p:blipFill>
          <a:blip r:embed="rId3"/>
          <a:stretch>
            <a:fillRect/>
          </a:stretch>
        </p:blipFill>
        <p:spPr>
          <a:xfrm>
            <a:off x="874374" y="1842590"/>
            <a:ext cx="10017771" cy="3884442"/>
          </a:xfrm>
          <a:prstGeom prst="rect">
            <a:avLst/>
          </a:prstGeom>
        </p:spPr>
      </p:pic>
    </p:spTree>
    <p:extLst>
      <p:ext uri="{BB962C8B-B14F-4D97-AF65-F5344CB8AC3E}">
        <p14:creationId xmlns:p14="http://schemas.microsoft.com/office/powerpoint/2010/main" val="286419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ext Toolkit Upd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262584" cy="6870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691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Other Features/Support</a:t>
            </a:r>
            <a:endParaRPr lang="en-US" dirty="0"/>
          </a:p>
        </p:txBody>
      </p:sp>
      <p:sp>
        <p:nvSpPr>
          <p:cNvPr id="3" name="Subtitle 2"/>
          <p:cNvSpPr>
            <a:spLocks noGrp="1"/>
          </p:cNvSpPr>
          <p:nvPr>
            <p:ph type="subTitle" idx="1"/>
          </p:nvPr>
        </p:nvSpPr>
        <p:spPr/>
        <p:txBody>
          <a:bodyPr>
            <a:normAutofit fontScale="55000" lnSpcReduction="20000"/>
          </a:bodyPr>
          <a:lstStyle/>
          <a:p>
            <a:pPr marL="342900" indent="-342900">
              <a:buFontTx/>
              <a:buChar char="-"/>
            </a:pPr>
            <a:r>
              <a:rPr lang="en-US" dirty="0" err="1" smtClean="0"/>
              <a:t>Internationalisation</a:t>
            </a:r>
            <a:endParaRPr lang="en-US" dirty="0" smtClean="0"/>
          </a:p>
          <a:p>
            <a:pPr marL="342900" indent="-342900">
              <a:buFontTx/>
              <a:buChar char="-"/>
            </a:pPr>
            <a:r>
              <a:rPr lang="en-US" dirty="0" smtClean="0"/>
              <a:t>Theming</a:t>
            </a:r>
          </a:p>
          <a:p>
            <a:pPr marL="342900" indent="-342900">
              <a:buFontTx/>
              <a:buChar char="-"/>
            </a:pPr>
            <a:r>
              <a:rPr lang="en-US" dirty="0" smtClean="0"/>
              <a:t>Core Web vitals</a:t>
            </a:r>
          </a:p>
          <a:p>
            <a:pPr marL="342900" indent="-342900">
              <a:buFontTx/>
              <a:buChar char="-"/>
            </a:pPr>
            <a:r>
              <a:rPr lang="en-US" dirty="0" smtClean="0"/>
              <a:t>Accessibility</a:t>
            </a:r>
          </a:p>
          <a:p>
            <a:pPr marL="342900" indent="-342900">
              <a:buFontTx/>
              <a:buChar char="-"/>
            </a:pPr>
            <a:r>
              <a:rPr lang="en-US" b="1" dirty="0"/>
              <a:t>JSX for </a:t>
            </a:r>
            <a:r>
              <a:rPr lang="en-US" b="1" dirty="0" err="1" smtClean="0"/>
              <a:t>templating</a:t>
            </a:r>
            <a:endParaRPr lang="en-US" b="1" dirty="0" smtClean="0"/>
          </a:p>
          <a:p>
            <a:pPr marL="342900" indent="-342900">
              <a:buFontTx/>
              <a:buChar char="-"/>
            </a:pPr>
            <a:r>
              <a:rPr lang="en-US" b="1" dirty="0"/>
              <a:t>Alternative patterns to the Context API.</a:t>
            </a:r>
          </a:p>
          <a:p>
            <a:pPr marL="342900" indent="-342900">
              <a:buFontTx/>
              <a:buChar char="-"/>
            </a:pPr>
            <a:endParaRPr lang="en-US" b="1" dirty="0"/>
          </a:p>
          <a:p>
            <a:endParaRPr lang="en-US" dirty="0" smtClean="0"/>
          </a:p>
        </p:txBody>
      </p:sp>
    </p:spTree>
    <p:extLst>
      <p:ext uri="{BB962C8B-B14F-4D97-AF65-F5344CB8AC3E}">
        <p14:creationId xmlns:p14="http://schemas.microsoft.com/office/powerpoint/2010/main" val="5282176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ntroducing Turbopack: Rust-based successor to Webpack – Verc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569825" cy="7122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821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22643378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With 3000 Compon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90661"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5813659" y="0"/>
            <a:ext cx="6378341" cy="6858000"/>
            <a:chOff x="7061147" y="1270420"/>
            <a:chExt cx="4876800" cy="2543175"/>
          </a:xfrm>
        </p:grpSpPr>
        <p:pic>
          <p:nvPicPr>
            <p:cNvPr id="1030" name="Picture 6" descr="With 10000 Componen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1147" y="1270420"/>
              <a:ext cx="487680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10483722" y="1270420"/>
              <a:ext cx="1454225" cy="1168460"/>
            </a:xfrm>
            <a:prstGeom prst="rect">
              <a:avLst/>
            </a:prstGeom>
          </p:spPr>
        </p:pic>
      </p:grpSp>
    </p:spTree>
    <p:extLst>
      <p:ext uri="{BB962C8B-B14F-4D97-AF65-F5344CB8AC3E}">
        <p14:creationId xmlns:p14="http://schemas.microsoft.com/office/powerpoint/2010/main" val="35845796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App Directory ( beta )</a:t>
            </a:r>
            <a:endParaRPr lang="en-US" dirty="0"/>
          </a:p>
        </p:txBody>
      </p:sp>
      <p:pic>
        <p:nvPicPr>
          <p:cNvPr id="4" name="Picture 3"/>
          <p:cNvPicPr>
            <a:picLocks noChangeAspect="1"/>
          </p:cNvPicPr>
          <p:nvPr/>
        </p:nvPicPr>
        <p:blipFill>
          <a:blip r:embed="rId3"/>
          <a:stretch>
            <a:fillRect/>
          </a:stretch>
        </p:blipFill>
        <p:spPr>
          <a:xfrm>
            <a:off x="2502895" y="3623254"/>
            <a:ext cx="6801200" cy="2171812"/>
          </a:xfrm>
          <a:prstGeom prst="rect">
            <a:avLst/>
          </a:prstGeom>
        </p:spPr>
      </p:pic>
    </p:spTree>
    <p:extLst>
      <p:ext uri="{BB962C8B-B14F-4D97-AF65-F5344CB8AC3E}">
        <p14:creationId xmlns:p14="http://schemas.microsoft.com/office/powerpoint/2010/main" val="9768478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routing of next.js is file-based</a:t>
            </a:r>
            <a:r>
              <a:rPr lang="en-US" dirty="0" smtClean="0"/>
              <a:t> </a:t>
            </a:r>
            <a:br>
              <a:rPr lang="en-US" dirty="0" smtClean="0"/>
            </a:br>
            <a:endParaRPr lang="en-US" dirty="0"/>
          </a:p>
        </p:txBody>
      </p:sp>
      <p:pic>
        <p:nvPicPr>
          <p:cNvPr id="3" name="Picture 2"/>
          <p:cNvPicPr>
            <a:picLocks noChangeAspect="1"/>
          </p:cNvPicPr>
          <p:nvPr/>
        </p:nvPicPr>
        <p:blipFill>
          <a:blip r:embed="rId3"/>
          <a:stretch>
            <a:fillRect/>
          </a:stretch>
        </p:blipFill>
        <p:spPr>
          <a:xfrm>
            <a:off x="3745064" y="3509963"/>
            <a:ext cx="3835597" cy="2311519"/>
          </a:xfrm>
          <a:prstGeom prst="rect">
            <a:avLst/>
          </a:prstGeom>
        </p:spPr>
      </p:pic>
    </p:spTree>
    <p:extLst>
      <p:ext uri="{BB962C8B-B14F-4D97-AF65-F5344CB8AC3E}">
        <p14:creationId xmlns:p14="http://schemas.microsoft.com/office/powerpoint/2010/main" val="18034130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vs Client Components</a:t>
            </a:r>
            <a:endParaRPr lang="en-US" dirty="0"/>
          </a:p>
        </p:txBody>
      </p:sp>
      <p:pic>
        <p:nvPicPr>
          <p:cNvPr id="4" name="Picture 3"/>
          <p:cNvPicPr>
            <a:picLocks noChangeAspect="1"/>
          </p:cNvPicPr>
          <p:nvPr/>
        </p:nvPicPr>
        <p:blipFill>
          <a:blip r:embed="rId2"/>
          <a:stretch>
            <a:fillRect/>
          </a:stretch>
        </p:blipFill>
        <p:spPr>
          <a:xfrm>
            <a:off x="1431814" y="2002887"/>
            <a:ext cx="6902805" cy="3988005"/>
          </a:xfrm>
          <a:prstGeom prst="rect">
            <a:avLst/>
          </a:prstGeom>
        </p:spPr>
      </p:pic>
    </p:spTree>
    <p:extLst>
      <p:ext uri="{BB962C8B-B14F-4D97-AF65-F5344CB8AC3E}">
        <p14:creationId xmlns:p14="http://schemas.microsoft.com/office/powerpoint/2010/main" val="11257562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New way to fetch Data</a:t>
            </a:r>
            <a:br>
              <a:rPr lang="en-US" dirty="0" smtClean="0"/>
            </a:br>
            <a:r>
              <a:rPr lang="en-US" dirty="0" smtClean="0"/>
              <a:t>( React suspense )</a:t>
            </a:r>
            <a:endParaRPr lang="en-US" dirty="0"/>
          </a:p>
        </p:txBody>
      </p:sp>
    </p:spTree>
    <p:extLst>
      <p:ext uri="{BB962C8B-B14F-4D97-AF65-F5344CB8AC3E}">
        <p14:creationId xmlns:p14="http://schemas.microsoft.com/office/powerpoint/2010/main" val="26048005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What is the difference between SSR, ISR, CSR, SSG - DEV Community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40" name="Picture 4" descr="What is the difference between SSR, ISR, CSR, SSG - DEV Communit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7825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9126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miro.medium.com/max/1050/1*9upv_6-qmVIoBdt4JYy_sg.png"/>
          <p:cNvPicPr>
            <a:picLocks noChangeAspect="1" noChangeArrowheads="1"/>
          </p:cNvPicPr>
          <p:nvPr/>
        </p:nvPicPr>
        <p:blipFill rotWithShape="1">
          <a:blip r:embed="rId3">
            <a:extLst>
              <a:ext uri="{28A0092B-C50C-407E-A947-70E740481C1C}">
                <a14:useLocalDpi xmlns:a14="http://schemas.microsoft.com/office/drawing/2010/main" val="0"/>
              </a:ext>
            </a:extLst>
          </a:blip>
          <a:srcRect t="17679"/>
          <a:stretch/>
        </p:blipFill>
        <p:spPr bwMode="auto">
          <a:xfrm>
            <a:off x="240631" y="-8774"/>
            <a:ext cx="11819823" cy="6866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2938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3F7B57DCCFD8489C35AC33D53EAEDA" ma:contentTypeVersion="13" ma:contentTypeDescription="Create a new document." ma:contentTypeScope="" ma:versionID="88f461e2ed76eb11a4fc9e4038af7989">
  <xsd:schema xmlns:xsd="http://www.w3.org/2001/XMLSchema" xmlns:xs="http://www.w3.org/2001/XMLSchema" xmlns:p="http://schemas.microsoft.com/office/2006/metadata/properties" xmlns:ns3="2155f449-a3de-430c-99e7-1d8132a3ffe5" xmlns:ns4="505b136e-dea0-431e-a191-c78db328c579" targetNamespace="http://schemas.microsoft.com/office/2006/metadata/properties" ma:root="true" ma:fieldsID="2e8f17a40ef7f568e1b978fbe15a44af" ns3:_="" ns4:_="">
    <xsd:import namespace="2155f449-a3de-430c-99e7-1d8132a3ffe5"/>
    <xsd:import namespace="505b136e-dea0-431e-a191-c78db328c57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55f449-a3de-430c-99e7-1d8132a3ff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05b136e-dea0-431e-a191-c78db328c57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AEF78EB-DD5E-4B26-B3A5-08B6FE0018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55f449-a3de-430c-99e7-1d8132a3ffe5"/>
    <ds:schemaRef ds:uri="505b136e-dea0-431e-a191-c78db328c5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4E0FD61-D8A8-4B2E-9B71-9CBB02EED994}">
  <ds:schemaRefs>
    <ds:schemaRef ds:uri="http://schemas.microsoft.com/sharepoint/v3/contenttype/forms"/>
  </ds:schemaRefs>
</ds:datastoreItem>
</file>

<file path=customXml/itemProps3.xml><?xml version="1.0" encoding="utf-8"?>
<ds:datastoreItem xmlns:ds="http://schemas.openxmlformats.org/officeDocument/2006/customXml" ds:itemID="{43A1EA41-88EF-49AC-9211-D9E3313C0049}">
  <ds:schemaRefs>
    <ds:schemaRef ds:uri="http://purl.org/dc/elements/1.1/"/>
    <ds:schemaRef ds:uri="http://schemas.microsoft.com/office/2006/documentManagement/types"/>
    <ds:schemaRef ds:uri="http://www.w3.org/XML/1998/namespace"/>
    <ds:schemaRef ds:uri="http://purl.org/dc/terms/"/>
    <ds:schemaRef ds:uri="http://purl.org/dc/dcmitype/"/>
    <ds:schemaRef ds:uri="http://schemas.openxmlformats.org/package/2006/metadata/core-properties"/>
    <ds:schemaRef ds:uri="http://schemas.microsoft.com/office/infopath/2007/PartnerControls"/>
    <ds:schemaRef ds:uri="505b136e-dea0-431e-a191-c78db328c579"/>
    <ds:schemaRef ds:uri="2155f449-a3de-430c-99e7-1d8132a3ffe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973</TotalTime>
  <Words>1571</Words>
  <Application>Microsoft Office PowerPoint</Application>
  <PresentationFormat>Widescreen</PresentationFormat>
  <Paragraphs>49</Paragraphs>
  <Slides>20</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PowerPoint Presentation</vt:lpstr>
      <vt:lpstr>PowerPoint Presentation</vt:lpstr>
      <vt:lpstr>PowerPoint Presentation</vt:lpstr>
      <vt:lpstr>App Directory ( beta )</vt:lpstr>
      <vt:lpstr>The routing of next.js is file-based  </vt:lpstr>
      <vt:lpstr>Server vs Client Components</vt:lpstr>
      <vt:lpstr>New way to fetch Data ( React suspense )</vt:lpstr>
      <vt:lpstr>PowerPoint Presentation</vt:lpstr>
      <vt:lpstr>PowerPoint Presentation</vt:lpstr>
      <vt:lpstr>PowerPoint Presentation</vt:lpstr>
      <vt:lpstr>CSR</vt:lpstr>
      <vt:lpstr>SSR</vt:lpstr>
      <vt:lpstr>SSG</vt:lpstr>
      <vt:lpstr>ISR</vt:lpstr>
      <vt:lpstr>PowerPoint Presentation</vt:lpstr>
      <vt:lpstr>PowerPoint Presentation</vt:lpstr>
      <vt:lpstr>Data Fetching in NextJs</vt:lpstr>
      <vt:lpstr>PowerPoint Presentation</vt:lpstr>
      <vt:lpstr>Other Features/Support</vt:lpstr>
      <vt:lpstr>Demo</vt:lpstr>
    </vt:vector>
  </TitlesOfParts>
  <Company>Info Edge (India)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Nextjs 13</dc:title>
  <dc:creator>Divyansh Gupta</dc:creator>
  <cp:lastModifiedBy>Divyansh Gupta</cp:lastModifiedBy>
  <cp:revision>14</cp:revision>
  <dcterms:created xsi:type="dcterms:W3CDTF">2022-11-24T15:35:38Z</dcterms:created>
  <dcterms:modified xsi:type="dcterms:W3CDTF">2022-11-25T07:48:47Z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0x010100433F7B57DCCFD8489C35AC33D53EAEDA</vt:lpwstr>
  </property>
</Properties>
</file>